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9" r:id="rId3"/>
    <p:sldId id="263" r:id="rId4"/>
    <p:sldId id="268" r:id="rId5"/>
    <p:sldId id="264" r:id="rId6"/>
    <p:sldId id="261" r:id="rId7"/>
    <p:sldId id="262" r:id="rId8"/>
    <p:sldId id="266" r:id="rId9"/>
    <p:sldId id="267" r:id="rId10"/>
    <p:sldId id="265" r:id="rId11"/>
    <p:sldId id="271" r:id="rId12"/>
    <p:sldId id="273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2EF8BF-776F-413C-B583-79A02368A4E7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50F3C-02E1-455C-AED4-D574B9E6AB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0555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50F3C-02E1-455C-AED4-D574B9E6ABE1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175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E186-D6FF-499F-8264-5955277B65B6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AD99-F0C2-4EAB-AC99-08D81F864B21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E186-D6FF-499F-8264-5955277B65B6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AD99-F0C2-4EAB-AC99-08D81F864B2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E186-D6FF-499F-8264-5955277B65B6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AD99-F0C2-4EAB-AC99-08D81F864B2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E186-D6FF-499F-8264-5955277B65B6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AD99-F0C2-4EAB-AC99-08D81F864B21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E186-D6FF-499F-8264-5955277B65B6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AD99-F0C2-4EAB-AC99-08D81F864B2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E186-D6FF-499F-8264-5955277B65B6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AD99-F0C2-4EAB-AC99-08D81F864B21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E186-D6FF-499F-8264-5955277B65B6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AD99-F0C2-4EAB-AC99-08D81F864B21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E186-D6FF-499F-8264-5955277B65B6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AD99-F0C2-4EAB-AC99-08D81F864B2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E186-D6FF-499F-8264-5955277B65B6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AD99-F0C2-4EAB-AC99-08D81F864B2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E186-D6FF-499F-8264-5955277B65B6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AD99-F0C2-4EAB-AC99-08D81F864B2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E186-D6FF-499F-8264-5955277B65B6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AD99-F0C2-4EAB-AC99-08D81F864B21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BE8E186-D6FF-499F-8264-5955277B65B6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1C0AD99-F0C2-4EAB-AC99-08D81F864B21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Οι Κύπριοι στην επανάσταση του 1821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5612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 Konstantinos Kanaris stin Kypro 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90" y="1417320"/>
            <a:ext cx="8847107" cy="49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435608" y="274320"/>
            <a:ext cx="7498080" cy="1143000"/>
          </a:xfrm>
          <a:prstGeom prst="rect">
            <a:avLst/>
          </a:prstGeom>
        </p:spPr>
        <p:txBody>
          <a:bodyPr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sz="2000" dirty="0" smtClean="0"/>
              <a:t>Πίνακας του Γιώργου </a:t>
            </a:r>
            <a:r>
              <a:rPr lang="el-GR" sz="2000" dirty="0" err="1" smtClean="0"/>
              <a:t>Μαυρογένη</a:t>
            </a:r>
            <a:r>
              <a:rPr lang="el-GR" sz="2000" dirty="0" smtClean="0"/>
              <a:t>  που απεικονίζει την επίσκεψη του  Κωνσταντίνου Κανάρη στην Κύπρο </a:t>
            </a:r>
            <a:r>
              <a:rPr lang="el-GR" sz="2000" smtClean="0"/>
              <a:t>τον Ιούνιο του 1821.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84686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3600" dirty="0" smtClean="0"/>
              <a:t>Η συμμετοχή των Κυπρίων ήταν τέτοια που να δικαιολογεί τη δημιουργία μιας έκθεσης σε ένα ιστορικό μουσείο;  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92357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347864" y="1628800"/>
            <a:ext cx="2448272" cy="252028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400" b="1" dirty="0" smtClean="0"/>
              <a:t>Τι θεματολογία θα μπορούσε να έχει αυτή η έκθεση;</a:t>
            </a:r>
          </a:p>
          <a:p>
            <a:pPr algn="ctr"/>
            <a:r>
              <a:rPr lang="el-GR" sz="1400" b="1" dirty="0" smtClean="0"/>
              <a:t> </a:t>
            </a:r>
            <a:r>
              <a:rPr lang="el-GR" sz="1400" dirty="0"/>
              <a:t>Σ</a:t>
            </a:r>
            <a:r>
              <a:rPr lang="el-GR" sz="1400" dirty="0" smtClean="0"/>
              <a:t>κέψου </a:t>
            </a:r>
            <a:r>
              <a:rPr lang="el-GR" sz="1400" dirty="0"/>
              <a:t>ή/και γράψε στο </a:t>
            </a:r>
            <a:r>
              <a:rPr lang="el-GR" sz="1400"/>
              <a:t>τετράδιό </a:t>
            </a:r>
            <a:r>
              <a:rPr lang="el-GR" sz="1400" smtClean="0"/>
              <a:t>σου.</a:t>
            </a:r>
            <a:endParaRPr lang="el-GR" sz="1400" b="1" dirty="0"/>
          </a:p>
        </p:txBody>
      </p:sp>
      <p:sp>
        <p:nvSpPr>
          <p:cNvPr id="3" name="Wave 2"/>
          <p:cNvSpPr/>
          <p:nvPr/>
        </p:nvSpPr>
        <p:spPr>
          <a:xfrm>
            <a:off x="611560" y="764704"/>
            <a:ext cx="1944216" cy="1224136"/>
          </a:xfrm>
          <a:prstGeom prst="wav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Wave 3"/>
          <p:cNvSpPr/>
          <p:nvPr/>
        </p:nvSpPr>
        <p:spPr>
          <a:xfrm>
            <a:off x="634455" y="3251287"/>
            <a:ext cx="1944216" cy="1224136"/>
          </a:xfrm>
          <a:prstGeom prst="wav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Wave 4"/>
          <p:cNvSpPr/>
          <p:nvPr/>
        </p:nvSpPr>
        <p:spPr>
          <a:xfrm>
            <a:off x="3635896" y="5157192"/>
            <a:ext cx="1944216" cy="1224136"/>
          </a:xfrm>
          <a:prstGeom prst="wav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Wave 5"/>
          <p:cNvSpPr/>
          <p:nvPr/>
        </p:nvSpPr>
        <p:spPr>
          <a:xfrm>
            <a:off x="6084168" y="3573016"/>
            <a:ext cx="1944216" cy="1224136"/>
          </a:xfrm>
          <a:prstGeom prst="wav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Wave 6"/>
          <p:cNvSpPr/>
          <p:nvPr/>
        </p:nvSpPr>
        <p:spPr>
          <a:xfrm>
            <a:off x="6660232" y="764704"/>
            <a:ext cx="1944216" cy="1224136"/>
          </a:xfrm>
          <a:prstGeom prst="wav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2269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ιστορική γραμμή η επανασταση στην πελοποννησ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88841"/>
            <a:ext cx="8424936" cy="1457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02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763688" y="245421"/>
            <a:ext cx="5148064" cy="6597352"/>
            <a:chOff x="107504" y="245421"/>
            <a:chExt cx="5148064" cy="6597352"/>
          </a:xfrm>
        </p:grpSpPr>
        <p:pic>
          <p:nvPicPr>
            <p:cNvPr id="3" name="Picture 2" descr="Image result for border old letter"/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245421"/>
              <a:ext cx="5148064" cy="65973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1187624" y="1268760"/>
              <a:ext cx="3816424" cy="5293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300" b="1" dirty="0" smtClean="0"/>
                <a:t>Η επιστολή του Αλέξανδρου Υψηλάντη προς τον Αρχιεπίσκοπο Κύπρου Κυπριανό</a:t>
              </a:r>
            </a:p>
            <a:p>
              <a:endParaRPr lang="el-GR" sz="1300" b="1" dirty="0"/>
            </a:p>
            <a:p>
              <a:r>
                <a:rPr lang="el-GR" sz="1300" i="1" dirty="0" smtClean="0"/>
                <a:t>«</a:t>
              </a:r>
              <a:r>
                <a:rPr lang="el-GR" sz="1300" i="1" dirty="0" err="1" smtClean="0"/>
                <a:t>Μακαριώτατε</a:t>
              </a:r>
              <a:r>
                <a:rPr lang="el-GR" sz="1300" i="1" dirty="0" smtClean="0"/>
                <a:t> και </a:t>
              </a:r>
              <a:r>
                <a:rPr lang="el-GR" sz="1300" i="1" dirty="0" err="1" smtClean="0"/>
                <a:t>φιλογενέστατε</a:t>
              </a:r>
              <a:r>
                <a:rPr lang="el-GR" sz="1300" i="1" dirty="0" smtClean="0"/>
                <a:t> Δέσποτα,</a:t>
              </a:r>
            </a:p>
            <a:p>
              <a:r>
                <a:rPr lang="el-GR" sz="1300" i="1" dirty="0" smtClean="0"/>
                <a:t>Ο </a:t>
              </a:r>
              <a:r>
                <a:rPr lang="el-GR" sz="1300" i="1" dirty="0" err="1" smtClean="0"/>
                <a:t>φιλογενέστατος</a:t>
              </a:r>
              <a:r>
                <a:rPr lang="el-GR" sz="1300" i="1" dirty="0" smtClean="0"/>
                <a:t> κύριος Δημήτριος </a:t>
              </a:r>
              <a:r>
                <a:rPr lang="el-GR" sz="1300" i="1" dirty="0" err="1" smtClean="0"/>
                <a:t>Ύπατρος</a:t>
              </a:r>
              <a:r>
                <a:rPr lang="el-GR" sz="1300" i="1" dirty="0" smtClean="0"/>
                <a:t> με βεβαίωσε για τη μεγάλη συνεισφορά που έχετε υποσχεθεί για το </a:t>
              </a:r>
              <a:r>
                <a:rPr lang="el-GR" sz="1300" b="1" i="1" dirty="0" smtClean="0"/>
                <a:t>Σχολείο της Πελοποννήσου. </a:t>
              </a:r>
              <a:r>
                <a:rPr lang="el-GR" sz="1300" i="1" dirty="0" smtClean="0"/>
                <a:t>Γι’ αυτό ως </a:t>
              </a:r>
              <a:r>
                <a:rPr lang="el-GR" sz="1300" b="1" i="1" dirty="0" smtClean="0"/>
                <a:t>γενικός Έφορος του σχολείου</a:t>
              </a:r>
              <a:r>
                <a:rPr lang="el-GR" sz="1300" i="1" dirty="0" smtClean="0"/>
                <a:t> αυτού θεωρώ υποχρέωσή μου να σας ευχαριστήσω και να σας ενημερώσω ότι πλησιάζει η μέρα της έναρξης του </a:t>
              </a:r>
              <a:r>
                <a:rPr lang="el-GR" sz="1300" b="1" i="1" dirty="0" smtClean="0"/>
                <a:t>Σχολείου.  ….</a:t>
              </a:r>
              <a:r>
                <a:rPr lang="el-GR" sz="1300" i="1" dirty="0" smtClean="0"/>
                <a:t>Βιαστείτε λοιπόν να στείλετε τόσο τη δική σας συνεισφορά όσο και τη συνεισφορά των ομογενών σας, είτε αυτή είναι χρηματική βοήθεια είτε είναι </a:t>
              </a:r>
              <a:r>
                <a:rPr lang="el-GR" sz="1300" b="1" i="1" dirty="0" smtClean="0"/>
                <a:t>ζωοτροφές</a:t>
              </a:r>
              <a:r>
                <a:rPr lang="el-GR" sz="1300" i="1" dirty="0"/>
                <a:t>.</a:t>
              </a:r>
              <a:endParaRPr lang="el-GR" sz="1300" i="1" dirty="0" smtClean="0"/>
            </a:p>
            <a:p>
              <a:r>
                <a:rPr lang="el-GR" sz="1300" i="1" dirty="0" smtClean="0"/>
                <a:t>……Έχοντας βέβαιη την ελπίδα ότι θα φιλοτιμηθείτε και θα στείλετε μια γενναία εισφορά άξια του μεγάλου ζήλου και του πατριωτισμού, τόσο του </a:t>
              </a:r>
            </a:p>
            <a:p>
              <a:r>
                <a:rPr lang="el-GR" sz="1300" i="1" dirty="0" smtClean="0"/>
                <a:t>δικού Σας όσο και του ποιμνίου σας, παραμένω με βαθύ σεβασμό και επικαλούμαι τις ευχές Σας</a:t>
              </a:r>
            </a:p>
            <a:p>
              <a:r>
                <a:rPr lang="el-GR" sz="1300" i="1" dirty="0" smtClean="0"/>
                <a:t>Πιστό τέκνο της Μακαριότητάς Σας, </a:t>
              </a:r>
            </a:p>
            <a:p>
              <a:endParaRPr lang="el-GR" sz="1300" i="1" dirty="0"/>
            </a:p>
            <a:p>
              <a:pPr algn="r"/>
              <a:endParaRPr lang="el-GR" sz="1300" i="1" dirty="0"/>
            </a:p>
            <a:p>
              <a:pPr algn="ctr"/>
              <a:r>
                <a:rPr lang="el-GR" sz="1300" i="1" dirty="0" smtClean="0"/>
                <a:t>               Αλέξανδρος Υψηλάντης  </a:t>
              </a:r>
            </a:p>
            <a:p>
              <a:pPr algn="ctr"/>
              <a:r>
                <a:rPr lang="el-GR" sz="1300" i="1" dirty="0"/>
                <a:t> </a:t>
              </a:r>
              <a:r>
                <a:rPr lang="el-GR" sz="1300" i="1" dirty="0" smtClean="0"/>
                <a:t>                8 Οκτωβρίου 1820 </a:t>
              </a:r>
              <a:endParaRPr lang="el-GR" sz="1300" b="1" i="1" dirty="0"/>
            </a:p>
          </p:txBody>
        </p:sp>
      </p:grpSp>
      <p:sp>
        <p:nvSpPr>
          <p:cNvPr id="5" name="TextBox 4"/>
          <p:cNvSpPr txBox="1"/>
          <p:nvPr/>
        </p:nvSpPr>
        <p:spPr>
          <a:xfrm rot="20450488">
            <a:off x="438279" y="641766"/>
            <a:ext cx="1979712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1600" dirty="0" smtClean="0"/>
              <a:t>Τι κρύβεται άραγε πίσω από τις λέξεις Σχολείο, ζωοτροφές, γενικός έφορος;</a:t>
            </a:r>
          </a:p>
          <a:p>
            <a:r>
              <a:rPr lang="el-GR" sz="1600" dirty="0" smtClean="0"/>
              <a:t>Γιατί;</a:t>
            </a: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294814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η οθωμανική αυτοκρατορία το 1821 χαρτη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0648"/>
            <a:ext cx="7272808" cy="599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5733255"/>
            <a:ext cx="230425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sz="2400" dirty="0" smtClean="0"/>
              <a:t>Η Οθωμανική αυτοκρατορία.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49170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γιωργος μαυρογενης απαγχονισμος κυπριανου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9991"/>
            <a:ext cx="91440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55776" y="1700808"/>
            <a:ext cx="86409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7236296" y="2132856"/>
            <a:ext cx="122413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5220072" y="2132856"/>
            <a:ext cx="1152128" cy="12037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3419872" y="692696"/>
            <a:ext cx="5184576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539552" y="548680"/>
            <a:ext cx="2016224" cy="5472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3419872" y="2132856"/>
            <a:ext cx="1944216" cy="266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2555776" y="2852936"/>
            <a:ext cx="864096" cy="3168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5364088" y="3336591"/>
            <a:ext cx="1872208" cy="28287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Rectangle 11"/>
          <p:cNvSpPr/>
          <p:nvPr/>
        </p:nvSpPr>
        <p:spPr>
          <a:xfrm>
            <a:off x="3419872" y="4797152"/>
            <a:ext cx="194421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7236296" y="4293096"/>
            <a:ext cx="1368152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Rectangle 14"/>
          <p:cNvSpPr/>
          <p:nvPr/>
        </p:nvSpPr>
        <p:spPr>
          <a:xfrm>
            <a:off x="2555776" y="692696"/>
            <a:ext cx="122413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6372200" y="2132856"/>
            <a:ext cx="864096" cy="12037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35517" y="5815825"/>
            <a:ext cx="3816424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sz="1200" dirty="0" smtClean="0"/>
              <a:t>Ο απαγχονισμός του Εθνομάρτυρα Αρχιεπισκόπου Κυπριανού και ο αποκεφαλισμός άλλων αρχιερέων και προκρίτων από τους Τούρκους στις 9 Ιουλίου 1821.           Πίνακας του ζωγράφου </a:t>
            </a:r>
            <a:r>
              <a:rPr lang="el-GR" sz="1200" dirty="0" err="1" smtClean="0"/>
              <a:t>Μαυρογένη</a:t>
            </a:r>
            <a:r>
              <a:rPr lang="el-GR" sz="1200" dirty="0" smtClean="0"/>
              <a:t>, 1971</a:t>
            </a:r>
          </a:p>
          <a:p>
            <a:endParaRPr lang="el-GR" sz="1200" dirty="0"/>
          </a:p>
        </p:txBody>
      </p:sp>
      <p:sp>
        <p:nvSpPr>
          <p:cNvPr id="3" name="Rectangle 2"/>
          <p:cNvSpPr/>
          <p:nvPr/>
        </p:nvSpPr>
        <p:spPr>
          <a:xfrm>
            <a:off x="35517" y="5815825"/>
            <a:ext cx="3816424" cy="1042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9553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79512" y="260648"/>
            <a:ext cx="3456383" cy="4472966"/>
            <a:chOff x="179512" y="260648"/>
            <a:chExt cx="3456383" cy="4472966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260648"/>
              <a:ext cx="3456383" cy="44729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467544" y="764704"/>
              <a:ext cx="2725004" cy="3093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300" dirty="0" smtClean="0"/>
                <a:t>Πολλοί ήταν οι Κύπριοι που </a:t>
              </a:r>
              <a:r>
                <a:rPr lang="el-GR" sz="1300" i="1" dirty="0" smtClean="0"/>
                <a:t>ενώθηκαν με τους πολιορκημένους Μεσολογγίτες και πολέμησαν </a:t>
              </a:r>
              <a:r>
                <a:rPr lang="el-GR" sz="1300" dirty="0" smtClean="0"/>
                <a:t>μαζί τον Τούρκο κατακτητή.  (…) Ο συνταγματάρχης Νικήτας </a:t>
              </a:r>
              <a:r>
                <a:rPr lang="el-GR" sz="1300" dirty="0" err="1" smtClean="0"/>
                <a:t>Σταματελόπουλος</a:t>
              </a:r>
              <a:r>
                <a:rPr lang="el-GR" sz="1300" dirty="0" smtClean="0"/>
                <a:t> βεβαιώνει με πιστοποιητικό του ότι ο καπετάν Ιωάννης ο Κύπριος και ο Παντελής Γεωργίου Ορφανός πολέμησαν στο Μεσολόγγι και είχαν μάλιστα τραυματιστεί. </a:t>
              </a:r>
              <a:endParaRPr lang="el-GR" sz="1300" dirty="0"/>
            </a:p>
            <a:p>
              <a:pPr algn="r"/>
              <a:endParaRPr lang="el-GR" sz="1300" dirty="0" smtClean="0"/>
            </a:p>
            <a:p>
              <a:r>
                <a:rPr lang="el-GR" sz="1300" b="1" dirty="0" smtClean="0"/>
                <a:t>Πολυβίου, Σ. </a:t>
              </a:r>
              <a:r>
                <a:rPr lang="el-GR" sz="1300" b="1" dirty="0" err="1" smtClean="0"/>
                <a:t>Χρονικόν</a:t>
              </a:r>
              <a:r>
                <a:rPr lang="el-GR" sz="1300" b="1" dirty="0" smtClean="0"/>
                <a:t>, Πολίτης, 1999</a:t>
              </a:r>
              <a:endParaRPr lang="el-GR" sz="1300" b="1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288110" y="234181"/>
            <a:ext cx="4480804" cy="3482851"/>
            <a:chOff x="4288110" y="234181"/>
            <a:chExt cx="4480804" cy="3482851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8110" y="234181"/>
              <a:ext cx="4480804" cy="3482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5018055" y="754671"/>
              <a:ext cx="3020914" cy="24776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300" dirty="0" smtClean="0"/>
                <a:t>Είναι συγκλονιστικές </a:t>
              </a:r>
              <a:r>
                <a:rPr lang="el-GR" sz="1300" dirty="0"/>
                <a:t>οι μαρτυρίες προσωπικοτήτων της επανάστασης όπως του Κολοκοτρώνη, του Μαυρομιχάλη, του Μακρυγιάννη, του Κανάρη, του Μαυροκορδάτου και πλήθος άλλων κορυφαίων ηγετών και οπλαρχηγών, </a:t>
              </a:r>
              <a:r>
                <a:rPr lang="el-GR" sz="1300" dirty="0" smtClean="0"/>
                <a:t> που υμνούν </a:t>
              </a:r>
              <a:r>
                <a:rPr lang="el-GR" sz="1300" dirty="0"/>
                <a:t>με έγγραφά τους </a:t>
              </a:r>
              <a:r>
                <a:rPr lang="el-GR" sz="1300" dirty="0" err="1"/>
                <a:t>τους</a:t>
              </a:r>
              <a:r>
                <a:rPr lang="el-GR" sz="1300" dirty="0"/>
                <a:t> Κυπρίους επαναστάτες που πολέμησαν παντού. </a:t>
              </a:r>
              <a:endParaRPr lang="el-GR" sz="1300" dirty="0" smtClean="0"/>
            </a:p>
            <a:p>
              <a:pPr algn="r"/>
              <a:r>
                <a:rPr lang="el-GR" sz="1200" b="1" dirty="0" err="1" smtClean="0"/>
                <a:t>Δαλίτης</a:t>
              </a:r>
              <a:r>
                <a:rPr lang="el-GR" sz="1200" b="1" dirty="0" smtClean="0"/>
                <a:t>, Φ. Η Κύπρος στην επανάσταση του 1821, Φιλελεύθερος, 2012</a:t>
              </a:r>
            </a:p>
            <a:p>
              <a:endParaRPr lang="el-GR" sz="1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1984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98596" y="244920"/>
            <a:ext cx="3182033" cy="3726028"/>
            <a:chOff x="765175" y="312739"/>
            <a:chExt cx="3230761" cy="3908350"/>
          </a:xfrm>
        </p:grpSpPr>
        <p:pic>
          <p:nvPicPr>
            <p:cNvPr id="3" name="Picture 1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5175" y="312739"/>
              <a:ext cx="3230761" cy="3908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1069974" y="769937"/>
              <a:ext cx="2774894" cy="2824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300" dirty="0" smtClean="0"/>
                <a:t>Ο Νικόλαος Θησέας (Κύπριος), </a:t>
              </a:r>
              <a:r>
                <a:rPr lang="el-GR" sz="1300" i="1" dirty="0" smtClean="0"/>
                <a:t>μέλος της Φιλικής Εταιρείας, μαζί με τους αδελφού</a:t>
              </a:r>
              <a:r>
                <a:rPr lang="el-GR" sz="1300" dirty="0" smtClean="0"/>
                <a:t>ς του, υπήρξε σημαίνουσα μορφή του αγώνα. Λόγιος αλλά και ικανός έμπορος στη Μασσαλία </a:t>
              </a:r>
              <a:r>
                <a:rPr lang="el-GR" sz="1300" i="1" dirty="0" smtClean="0"/>
                <a:t>μπόρεσε να </a:t>
              </a:r>
              <a:r>
                <a:rPr lang="el-GR" sz="1300" b="1" i="1" dirty="0" smtClean="0"/>
                <a:t>οργανώσει και να συντηρήσει οικονομικά την κάθοδο Γάλλων φιλελλήνων στην Ελλάδα</a:t>
              </a:r>
              <a:r>
                <a:rPr lang="el-GR" sz="1300" i="1" dirty="0" smtClean="0"/>
                <a:t>,</a:t>
              </a:r>
              <a:r>
                <a:rPr lang="el-GR" sz="1300" dirty="0" smtClean="0"/>
                <a:t> εγγράφοντας τους στη Μασσαλία, το Λιβόρνο και τη Λυών. </a:t>
              </a:r>
              <a:endParaRPr lang="el-GR" sz="1300" dirty="0"/>
            </a:p>
            <a:p>
              <a:r>
                <a:rPr lang="el-GR" sz="1300" b="1" dirty="0" smtClean="0"/>
                <a:t>Σαμαράς, Π. </a:t>
              </a:r>
              <a:endParaRPr lang="en-US" sz="1300" b="1" dirty="0" smtClean="0"/>
            </a:p>
            <a:p>
              <a:r>
                <a:rPr lang="el-GR" sz="1300" b="1" dirty="0" smtClean="0"/>
                <a:t>Χρονικόν, Πολίτης, 1999 </a:t>
              </a:r>
              <a:endParaRPr lang="el-GR" sz="1300" b="1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675945" y="244919"/>
            <a:ext cx="3183938" cy="3124647"/>
            <a:chOff x="6091267" y="68484"/>
            <a:chExt cx="3183938" cy="3124647"/>
          </a:xfrm>
        </p:grpSpPr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1267" y="68484"/>
              <a:ext cx="3183938" cy="3124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6378313" y="627503"/>
              <a:ext cx="2307616" cy="22929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300" dirty="0" smtClean="0"/>
                <a:t>Ο Κυπριανός, και λογικά και οι λοιποί ιεράρχες του νησιού και κάποιοι των προκρίτων, είχαν μυηθεί στη </a:t>
              </a:r>
              <a:r>
                <a:rPr lang="el-GR" sz="1300" i="1" dirty="0" smtClean="0"/>
                <a:t>Φιλική Εταιρεία </a:t>
              </a:r>
              <a:r>
                <a:rPr lang="el-GR" sz="1300" dirty="0" smtClean="0"/>
                <a:t>και γνώριζαν εκ των προτέρων ότι έμελλε να ξεσπούσε η επανάσταση. </a:t>
              </a:r>
            </a:p>
            <a:p>
              <a:endParaRPr lang="el-GR" sz="1300" dirty="0"/>
            </a:p>
            <a:p>
              <a:pPr algn="r"/>
              <a:r>
                <a:rPr lang="el-GR" sz="1300" b="1" dirty="0" smtClean="0"/>
                <a:t>Παυλίδης, Α. </a:t>
              </a:r>
              <a:r>
                <a:rPr lang="el-GR" sz="1300" b="1" dirty="0" err="1" smtClean="0"/>
                <a:t>Χρονικόν</a:t>
              </a:r>
              <a:r>
                <a:rPr lang="el-GR" sz="1300" b="1" dirty="0" smtClean="0"/>
                <a:t>, Πολίτης, 1999</a:t>
              </a:r>
              <a:endParaRPr lang="el-GR" sz="1300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347864" y="3492886"/>
            <a:ext cx="3101070" cy="3240360"/>
            <a:chOff x="3392401" y="3140968"/>
            <a:chExt cx="2907791" cy="3240360"/>
          </a:xfrm>
        </p:grpSpPr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2401" y="3140968"/>
              <a:ext cx="2907791" cy="3240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3881905" y="3501008"/>
              <a:ext cx="1836204" cy="2492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300" dirty="0" smtClean="0"/>
                <a:t>(…) Τότε </a:t>
              </a:r>
              <a:r>
                <a:rPr lang="el-GR" sz="1300" dirty="0" err="1" smtClean="0"/>
                <a:t>στέλνομεν</a:t>
              </a:r>
              <a:r>
                <a:rPr lang="el-GR" sz="1300" dirty="0" smtClean="0"/>
                <a:t> έναν </a:t>
              </a:r>
              <a:r>
                <a:rPr lang="el-GR" sz="1300" dirty="0" err="1" smtClean="0"/>
                <a:t>Κυπραίον</a:t>
              </a:r>
              <a:r>
                <a:rPr lang="el-GR" sz="1300" dirty="0" smtClean="0"/>
                <a:t> κολυμπώντας. Τον πήραν χαμπέρι τα τούρκικα και τον κυνήγησαν </a:t>
              </a:r>
              <a:r>
                <a:rPr lang="el-GR" sz="1300" dirty="0" err="1" smtClean="0"/>
                <a:t>όληνύκτα</a:t>
              </a:r>
              <a:r>
                <a:rPr lang="el-GR" sz="1300" dirty="0" smtClean="0"/>
                <a:t>. (…) τελικά π</a:t>
              </a:r>
              <a:r>
                <a:rPr lang="el-GR" sz="1300" dirty="0"/>
                <a:t>ή</a:t>
              </a:r>
              <a:r>
                <a:rPr lang="el-GR" sz="1300" dirty="0" smtClean="0"/>
                <a:t>γε εις την </a:t>
              </a:r>
              <a:r>
                <a:rPr lang="el-GR" sz="1300" dirty="0" err="1" smtClean="0"/>
                <a:t>φεργάδα</a:t>
              </a:r>
              <a:r>
                <a:rPr lang="el-GR" sz="1300" dirty="0" smtClean="0"/>
                <a:t> και </a:t>
              </a:r>
              <a:r>
                <a:rPr lang="el-GR" sz="1300" dirty="0" err="1" smtClean="0"/>
                <a:t>είπεν</a:t>
              </a:r>
              <a:r>
                <a:rPr lang="el-GR" sz="1300" dirty="0" smtClean="0"/>
                <a:t> των Άγγλων την κατάσταση του κάστρου…</a:t>
              </a:r>
              <a:endParaRPr lang="el-GR" sz="1300" dirty="0"/>
            </a:p>
            <a:p>
              <a:pPr algn="r"/>
              <a:r>
                <a:rPr lang="el-GR" sz="1300" b="1" dirty="0" smtClean="0"/>
                <a:t>Απομνημονεύματα Μακρυγιάννη</a:t>
              </a:r>
              <a:endParaRPr lang="el-GR" sz="13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84516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alphalinenet.files.wordpress.com/2012/04/cf80cf81cebfcf84cebfcebcceb7-cebccf80cebbcebfceba.jpg?w=450&amp;h=5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013" y="380768"/>
            <a:ext cx="324036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11993" y="4701248"/>
            <a:ext cx="360040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sz="1200" dirty="0" smtClean="0"/>
              <a:t>Μνημείο του Κύπριου Ιωάννη Σταυριανού στη Λόφου (Λεμεσός) που υπήρξε μέλος της Φιλικής Εταιρείας, δαπάνησε την περιουσία για την επανάσταση και έλαβε μέρος σε μάχες στο </a:t>
            </a:r>
            <a:r>
              <a:rPr lang="el-GR" sz="1200" dirty="0" err="1" smtClean="0"/>
              <a:t>Χαιδάρι</a:t>
            </a:r>
            <a:r>
              <a:rPr lang="el-GR" sz="1200" dirty="0" smtClean="0"/>
              <a:t>, στο Καματερό και στον Πειραιά. </a:t>
            </a:r>
            <a:endParaRPr lang="el-GR" sz="1200" dirty="0"/>
          </a:p>
        </p:txBody>
      </p:sp>
      <p:pic>
        <p:nvPicPr>
          <p:cNvPr id="4" name="Picture 4" descr="36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77700"/>
            <a:ext cx="2952328" cy="354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68582" y="3762445"/>
            <a:ext cx="273630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sz="1200" dirty="0" smtClean="0"/>
              <a:t>Σημαία Κυπρίων αγωνιστών του</a:t>
            </a:r>
            <a:endParaRPr lang="en-US" sz="1200" dirty="0" smtClean="0"/>
          </a:p>
          <a:p>
            <a:r>
              <a:rPr lang="el-GR" sz="1200" dirty="0" smtClean="0"/>
              <a:t> 1821.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21366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3.bp.blogspot.com/-LIOm1kRR5TQ/TYiitM84NTI/AAAAAAAAMjc/y4sFYZSaEto/s400/%25CE%259C%25CE%25BD%25CE%25B7%25CE%25BC%25CE%25B5%25CE%25AF%25CE%25BF%2B%25CE%259A%25CF%2585%25CF%2580%25CF%2581%25CE%25AF%25CF%2589%25CE%25BD%2B%25CE%2591%25CE%25B3%25CF%2589%25CE%25BD%25CE%25B9%25CF%2583%25CF%2584%25CF%258E%25CE%25BD%2B%25CE%259C%25CE%25B5%25CF%2583%25CE%25BF%25CE%25BB%25CE%25BF%25CE%25B3%25CE%25B3%25CE%25AF%25CE%25BF%25CF%258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452" y="499492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306189" y="3429000"/>
            <a:ext cx="38100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 smtClean="0"/>
              <a:t>Μνημείων Κυπρίων υπερασπιστών του Μεσολογγίου, στο Μεσολόγγι.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44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2388</TotalTime>
  <Words>542</Words>
  <Application>Microsoft Office PowerPoint</Application>
  <PresentationFormat>On-screen Show (4:3)</PresentationFormat>
  <Paragraphs>38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Georgia</vt:lpstr>
      <vt:lpstr>Trebuchet MS</vt:lpstr>
      <vt:lpstr>Slipstream</vt:lpstr>
      <vt:lpstr>Οι Κύπριοι στην επανάσταση του 1821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Η συμμετοχή των Κυπρίων ήταν τέτοια που να δικαιολογεί τη δημιουργία μιας έκθεσης σε ένα ιστορικό μουσείο;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Κύπριοι στην επανάσταση του 1821</dc:title>
  <dc:creator>nap</dc:creator>
  <cp:lastModifiedBy>User</cp:lastModifiedBy>
  <cp:revision>20</cp:revision>
  <dcterms:created xsi:type="dcterms:W3CDTF">2017-03-11T14:31:19Z</dcterms:created>
  <dcterms:modified xsi:type="dcterms:W3CDTF">2020-03-22T09:25:48Z</dcterms:modified>
</cp:coreProperties>
</file>